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6" r:id="rId3"/>
    <p:sldId id="257" r:id="rId4"/>
    <p:sldId id="258" r:id="rId5"/>
    <p:sldId id="275" r:id="rId6"/>
    <p:sldId id="259" r:id="rId7"/>
    <p:sldId id="274" r:id="rId8"/>
    <p:sldId id="262" r:id="rId9"/>
    <p:sldId id="273" r:id="rId10"/>
    <p:sldId id="263" r:id="rId11"/>
    <p:sldId id="272" r:id="rId12"/>
    <p:sldId id="264" r:id="rId13"/>
    <p:sldId id="271" r:id="rId14"/>
    <p:sldId id="265" r:id="rId15"/>
    <p:sldId id="270" r:id="rId16"/>
    <p:sldId id="266" r:id="rId17"/>
    <p:sldId id="269" r:id="rId18"/>
    <p:sldId id="267" r:id="rId19"/>
    <p:sldId id="268"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6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1AE3E0F-0C49-49C2-B51D-D0209B0CCCB8}" type="datetimeFigureOut">
              <a:rPr lang="en-US" smtClean="0"/>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8775C3-702B-4BB2-BF7B-75DE295252C3}" type="slidenum">
              <a:rPr lang="en-US" smtClean="0"/>
              <a:t>‹#›</a:t>
            </a:fld>
            <a:endParaRPr lang="en-US"/>
          </a:p>
        </p:txBody>
      </p:sp>
    </p:spTree>
    <p:extLst>
      <p:ext uri="{BB962C8B-B14F-4D97-AF65-F5344CB8AC3E}">
        <p14:creationId xmlns:p14="http://schemas.microsoft.com/office/powerpoint/2010/main" val="31992857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AE3E0F-0C49-49C2-B51D-D0209B0CCCB8}"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775C3-702B-4BB2-BF7B-75DE295252C3}" type="slidenum">
              <a:rPr lang="en-US" smtClean="0"/>
              <a:t>‹#›</a:t>
            </a:fld>
            <a:endParaRPr lang="en-US"/>
          </a:p>
        </p:txBody>
      </p:sp>
    </p:spTree>
    <p:extLst>
      <p:ext uri="{BB962C8B-B14F-4D97-AF65-F5344CB8AC3E}">
        <p14:creationId xmlns:p14="http://schemas.microsoft.com/office/powerpoint/2010/main" val="15650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AE3E0F-0C49-49C2-B51D-D0209B0CCCB8}"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775C3-702B-4BB2-BF7B-75DE295252C3}" type="slidenum">
              <a:rPr lang="en-US" smtClean="0"/>
              <a:t>‹#›</a:t>
            </a:fld>
            <a:endParaRPr lang="en-US"/>
          </a:p>
        </p:txBody>
      </p:sp>
    </p:spTree>
    <p:extLst>
      <p:ext uri="{BB962C8B-B14F-4D97-AF65-F5344CB8AC3E}">
        <p14:creationId xmlns:p14="http://schemas.microsoft.com/office/powerpoint/2010/main" val="146749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AE3E0F-0C49-49C2-B51D-D0209B0CCCB8}" type="datetimeFigureOut">
              <a:rPr lang="en-US" smtClean="0"/>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8775C3-702B-4BB2-BF7B-75DE295252C3}" type="slidenum">
              <a:rPr lang="en-US" smtClean="0"/>
              <a:t>‹#›</a:t>
            </a:fld>
            <a:endParaRPr lang="en-US"/>
          </a:p>
        </p:txBody>
      </p:sp>
    </p:spTree>
    <p:extLst>
      <p:ext uri="{BB962C8B-B14F-4D97-AF65-F5344CB8AC3E}">
        <p14:creationId xmlns:p14="http://schemas.microsoft.com/office/powerpoint/2010/main" val="708773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1AE3E0F-0C49-49C2-B51D-D0209B0CCCB8}" type="datetimeFigureOut">
              <a:rPr lang="en-US" smtClean="0"/>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8775C3-702B-4BB2-BF7B-75DE295252C3}" type="slidenum">
              <a:rPr lang="en-US" smtClean="0"/>
              <a:t>‹#›</a:t>
            </a:fld>
            <a:endParaRPr lang="en-US"/>
          </a:p>
        </p:txBody>
      </p:sp>
    </p:spTree>
    <p:extLst>
      <p:ext uri="{BB962C8B-B14F-4D97-AF65-F5344CB8AC3E}">
        <p14:creationId xmlns:p14="http://schemas.microsoft.com/office/powerpoint/2010/main" val="11908556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1AE3E0F-0C49-49C2-B51D-D0209B0CCCB8}" type="datetimeFigureOut">
              <a:rPr lang="en-US" smtClean="0"/>
              <a:t>8/4/2023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D8775C3-702B-4BB2-BF7B-75DE295252C3}" type="slidenum">
              <a:rPr lang="en-US" smtClean="0"/>
              <a:t>‹#›</a:t>
            </a:fld>
            <a:endParaRPr lang="en-US"/>
          </a:p>
        </p:txBody>
      </p:sp>
    </p:spTree>
    <p:extLst>
      <p:ext uri="{BB962C8B-B14F-4D97-AF65-F5344CB8AC3E}">
        <p14:creationId xmlns:p14="http://schemas.microsoft.com/office/powerpoint/2010/main" val="132908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1AE3E0F-0C49-49C2-B51D-D0209B0CCCB8}" type="datetimeFigureOut">
              <a:rPr lang="en-US" smtClean="0"/>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8775C3-702B-4BB2-BF7B-75DE295252C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71774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AE3E0F-0C49-49C2-B51D-D0209B0CCCB8}" type="datetimeFigureOut">
              <a:rPr lang="en-US" smtClean="0"/>
              <a:t>8/4/2023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8775C3-702B-4BB2-BF7B-75DE295252C3}" type="slidenum">
              <a:rPr lang="en-US" smtClean="0"/>
              <a:t>‹#›</a:t>
            </a:fld>
            <a:endParaRPr lang="en-US"/>
          </a:p>
        </p:txBody>
      </p:sp>
    </p:spTree>
    <p:extLst>
      <p:ext uri="{BB962C8B-B14F-4D97-AF65-F5344CB8AC3E}">
        <p14:creationId xmlns:p14="http://schemas.microsoft.com/office/powerpoint/2010/main" val="119646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E3E0F-0C49-49C2-B51D-D0209B0CCCB8}" type="datetimeFigureOut">
              <a:rPr lang="en-US" smtClean="0"/>
              <a:t>8/4/2023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8775C3-702B-4BB2-BF7B-75DE295252C3}" type="slidenum">
              <a:rPr lang="en-US" smtClean="0"/>
              <a:t>‹#›</a:t>
            </a:fld>
            <a:endParaRPr lang="en-US"/>
          </a:p>
        </p:txBody>
      </p:sp>
    </p:spTree>
    <p:extLst>
      <p:ext uri="{BB962C8B-B14F-4D97-AF65-F5344CB8AC3E}">
        <p14:creationId xmlns:p14="http://schemas.microsoft.com/office/powerpoint/2010/main" val="861282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01AE3E0F-0C49-49C2-B51D-D0209B0CCCB8}" type="datetimeFigureOut">
              <a:rPr lang="en-US" smtClean="0"/>
              <a:t>8/4/2023</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3D8775C3-702B-4BB2-BF7B-75DE295252C3}" type="slidenum">
              <a:rPr lang="en-US" smtClean="0"/>
              <a:t>‹#›</a:t>
            </a:fld>
            <a:endParaRPr lang="en-US"/>
          </a:p>
        </p:txBody>
      </p:sp>
    </p:spTree>
    <p:extLst>
      <p:ext uri="{BB962C8B-B14F-4D97-AF65-F5344CB8AC3E}">
        <p14:creationId xmlns:p14="http://schemas.microsoft.com/office/powerpoint/2010/main" val="31602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1AE3E0F-0C49-49C2-B51D-D0209B0CCCB8}" type="datetimeFigureOut">
              <a:rPr lang="en-US" smtClean="0"/>
              <a:t>8/4/2023</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3D8775C3-702B-4BB2-BF7B-75DE295252C3}" type="slidenum">
              <a:rPr lang="en-US" smtClean="0"/>
              <a:t>‹#›</a:t>
            </a:fld>
            <a:endParaRPr lang="en-US"/>
          </a:p>
        </p:txBody>
      </p:sp>
    </p:spTree>
    <p:extLst>
      <p:ext uri="{BB962C8B-B14F-4D97-AF65-F5344CB8AC3E}">
        <p14:creationId xmlns:p14="http://schemas.microsoft.com/office/powerpoint/2010/main" val="2968734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01AE3E0F-0C49-49C2-B51D-D0209B0CCCB8}" type="datetimeFigureOut">
              <a:rPr lang="en-US" smtClean="0"/>
              <a:t>8/4/2023</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3D8775C3-702B-4BB2-BF7B-75DE295252C3}" type="slidenum">
              <a:rPr lang="en-US" smtClean="0"/>
              <a:t>‹#›</a:t>
            </a:fld>
            <a:endParaRPr lang="en-US"/>
          </a:p>
        </p:txBody>
      </p:sp>
    </p:spTree>
    <p:extLst>
      <p:ext uri="{BB962C8B-B14F-4D97-AF65-F5344CB8AC3E}">
        <p14:creationId xmlns:p14="http://schemas.microsoft.com/office/powerpoint/2010/main" val="1149616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94226" y="2386744"/>
            <a:ext cx="4446269" cy="1645920"/>
          </a:xfrm>
        </p:spPr>
        <p:txBody>
          <a:bodyPr>
            <a:normAutofit/>
          </a:bodyPr>
          <a:lstStyle/>
          <a:p>
            <a:r>
              <a:rPr lang="en-US" sz="1700" dirty="0"/>
              <a:t>Compulsory English</a:t>
            </a:r>
            <a:br>
              <a:rPr lang="en-US" sz="1700" dirty="0"/>
            </a:br>
            <a:r>
              <a:rPr lang="en-US" sz="1700" dirty="0"/>
              <a:t>(BA-FY)- </a:t>
            </a:r>
            <a:br>
              <a:rPr lang="en-US" sz="1700" dirty="0"/>
            </a:br>
            <a:r>
              <a:rPr lang="en-US" sz="1800" b="1" dirty="0">
                <a:solidFill>
                  <a:schemeClr val="bg1"/>
                </a:solidFill>
              </a:rPr>
              <a:t>A Living God: Patrick </a:t>
            </a:r>
            <a:r>
              <a:rPr lang="en-US" sz="1800" b="1" dirty="0" err="1">
                <a:solidFill>
                  <a:schemeClr val="bg1"/>
                </a:solidFill>
              </a:rPr>
              <a:t>Lafcadio</a:t>
            </a:r>
            <a:r>
              <a:rPr lang="en-US" sz="1800" b="1" dirty="0">
                <a:solidFill>
                  <a:schemeClr val="bg1"/>
                </a:solidFill>
              </a:rPr>
              <a:t> Hearn</a:t>
            </a:r>
            <a:br>
              <a:rPr lang="en-US" sz="1700" dirty="0">
                <a:solidFill>
                  <a:schemeClr val="bg1"/>
                </a:solidFill>
              </a:rPr>
            </a:br>
            <a:endParaRPr lang="en-US" sz="1700" dirty="0">
              <a:solidFill>
                <a:schemeClr val="bg1"/>
              </a:solidFill>
            </a:endParaRPr>
          </a:p>
        </p:txBody>
      </p:sp>
      <p:sp>
        <p:nvSpPr>
          <p:cNvPr id="3" name="Subtitle 2"/>
          <p:cNvSpPr>
            <a:spLocks noGrp="1"/>
          </p:cNvSpPr>
          <p:nvPr>
            <p:ph type="subTitle" idx="1"/>
          </p:nvPr>
        </p:nvSpPr>
        <p:spPr>
          <a:xfrm>
            <a:off x="4094226" y="4352544"/>
            <a:ext cx="4446269" cy="1239894"/>
          </a:xfrm>
        </p:spPr>
        <p:txBody>
          <a:bodyPr>
            <a:normAutofit/>
          </a:bodyPr>
          <a:lstStyle/>
          <a:p>
            <a:r>
              <a:rPr lang="en-US" dirty="0"/>
              <a:t>Dr. </a:t>
            </a:r>
            <a:r>
              <a:rPr lang="en-US" dirty="0" err="1"/>
              <a:t>Nirmala</a:t>
            </a:r>
            <a:r>
              <a:rPr lang="en-US" dirty="0"/>
              <a:t> S. </a:t>
            </a:r>
            <a:r>
              <a:rPr lang="en-US" dirty="0" err="1"/>
              <a:t>Padmavat</a:t>
            </a:r>
            <a:endParaRPr lang="en-US" dirty="0"/>
          </a:p>
          <a:p>
            <a:r>
              <a:rPr lang="en-US" dirty="0"/>
              <a:t>Director, IQAC</a:t>
            </a:r>
          </a:p>
          <a:p>
            <a:r>
              <a:rPr lang="en-US" dirty="0" err="1"/>
              <a:t>Nutan</a:t>
            </a:r>
            <a:r>
              <a:rPr lang="en-US" dirty="0"/>
              <a:t> </a:t>
            </a:r>
            <a:r>
              <a:rPr lang="en-US" dirty="0" err="1"/>
              <a:t>Mahavidyalaya</a:t>
            </a:r>
            <a:r>
              <a:rPr lang="en-US" dirty="0"/>
              <a:t>, </a:t>
            </a:r>
            <a:r>
              <a:rPr lang="en-US" dirty="0" err="1"/>
              <a:t>Selu</a:t>
            </a:r>
            <a:endParaRPr lang="en-US" dirty="0"/>
          </a:p>
        </p:txBody>
      </p:sp>
      <p:pic>
        <p:nvPicPr>
          <p:cNvPr id="5" name="Picture 4">
            <a:extLst>
              <a:ext uri="{FF2B5EF4-FFF2-40B4-BE49-F238E27FC236}">
                <a16:creationId xmlns:a16="http://schemas.microsoft.com/office/drawing/2014/main" id="{96EA2654-CC2E-CD4B-3652-200B054BD85A}"/>
              </a:ext>
            </a:extLst>
          </p:cNvPr>
          <p:cNvPicPr>
            <a:picLocks noChangeAspect="1"/>
          </p:cNvPicPr>
          <p:nvPr/>
        </p:nvPicPr>
        <p:blipFill rotWithShape="1">
          <a:blip r:embed="rId2"/>
          <a:srcRect l="55357" r="12958"/>
          <a:stretch/>
        </p:blipFill>
        <p:spPr>
          <a:xfrm>
            <a:off x="20" y="10"/>
            <a:ext cx="3490702" cy="6857990"/>
          </a:xfrm>
          <a:prstGeom prst="rect">
            <a:avLst/>
          </a:prstGeom>
        </p:spPr>
      </p:pic>
    </p:spTree>
    <p:extLst>
      <p:ext uri="{BB962C8B-B14F-4D97-AF65-F5344CB8AC3E}">
        <p14:creationId xmlns:p14="http://schemas.microsoft.com/office/powerpoint/2010/main" val="345647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00"/>
                                        <p:tgtEl>
                                          <p:spTgt spid="3">
                                            <p:txEl>
                                              <p:pRg st="2" end="2"/>
                                            </p:txEl>
                                          </p:spTgt>
                                        </p:tgtEl>
                                      </p:cBhvr>
                                    </p:animEffect>
                                  </p:childTnLst>
                                </p:cTn>
                              </p:par>
                              <p:par>
                                <p:cTn id="18" presetID="10" presetClass="entr" presetSubtype="0" fill="hold" grpId="0" nodeType="withEffect">
                                  <p:stCondLst>
                                    <p:cond delay="1000"/>
                                  </p:stCondLst>
                                  <p:iterate>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Large skydiving group mid-air">
            <a:extLst>
              <a:ext uri="{FF2B5EF4-FFF2-40B4-BE49-F238E27FC236}">
                <a16:creationId xmlns:a16="http://schemas.microsoft.com/office/drawing/2014/main" id="{C0AA8C75-9475-90F5-69F5-41CFE103781C}"/>
              </a:ext>
            </a:extLst>
          </p:cNvPr>
          <p:cNvPicPr>
            <a:picLocks noChangeAspect="1"/>
          </p:cNvPicPr>
          <p:nvPr/>
        </p:nvPicPr>
        <p:blipFill rotWithShape="1">
          <a:blip r:embed="rId2"/>
          <a:srcRect l="28451" r="27284"/>
          <a:stretch/>
        </p:blipFill>
        <p:spPr>
          <a:xfrm>
            <a:off x="20" y="10"/>
            <a:ext cx="4564960" cy="6857990"/>
          </a:xfrm>
          <a:prstGeom prst="rect">
            <a:avLst/>
          </a:prstGeom>
        </p:spPr>
      </p:pic>
      <p:sp>
        <p:nvSpPr>
          <p:cNvPr id="3" name="Content Placeholder 2"/>
          <p:cNvSpPr>
            <a:spLocks noGrp="1"/>
          </p:cNvSpPr>
          <p:nvPr>
            <p:ph idx="1"/>
          </p:nvPr>
        </p:nvSpPr>
        <p:spPr>
          <a:xfrm>
            <a:off x="5175504" y="2640692"/>
            <a:ext cx="3364992" cy="3255252"/>
          </a:xfrm>
        </p:spPr>
        <p:txBody>
          <a:bodyPr>
            <a:normAutofit/>
          </a:bodyPr>
          <a:lstStyle/>
          <a:p>
            <a:pPr>
              <a:lnSpc>
                <a:spcPct val="90000"/>
              </a:lnSpc>
            </a:pPr>
            <a:r>
              <a:rPr lang="en-US" dirty="0"/>
              <a:t>As he was looking out from his balcony, he experienced an earthquake shock, but the earthquakes were usual in his area and people did not care about minor shocks. However, </a:t>
            </a:r>
            <a:r>
              <a:rPr lang="en-US" dirty="0" err="1"/>
              <a:t>Hamaguchi</a:t>
            </a:r>
            <a:r>
              <a:rPr lang="en-US" dirty="0"/>
              <a:t> felt that it was a strange earthquake. He thought it was a long, slow, spongy motion which came from underwater action very far away in the sea. </a:t>
            </a:r>
            <a:endParaRPr lang="en-US"/>
          </a:p>
        </p:txBody>
      </p:sp>
    </p:spTree>
    <p:extLst>
      <p:ext uri="{BB962C8B-B14F-4D97-AF65-F5344CB8AC3E}">
        <p14:creationId xmlns:p14="http://schemas.microsoft.com/office/powerpoint/2010/main" val="1023815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Giant waves in the ocean">
            <a:extLst>
              <a:ext uri="{FF2B5EF4-FFF2-40B4-BE49-F238E27FC236}">
                <a16:creationId xmlns:a16="http://schemas.microsoft.com/office/drawing/2014/main" id="{411DC1E5-057A-4837-CF62-D637540CF3A4}"/>
              </a:ext>
            </a:extLst>
          </p:cNvPr>
          <p:cNvPicPr>
            <a:picLocks noChangeAspect="1"/>
          </p:cNvPicPr>
          <p:nvPr/>
        </p:nvPicPr>
        <p:blipFill rotWithShape="1">
          <a:blip r:embed="rId2"/>
          <a:srcRect l="37183" r="18385" b="-1"/>
          <a:stretch/>
        </p:blipFill>
        <p:spPr>
          <a:xfrm>
            <a:off x="20" y="10"/>
            <a:ext cx="4564960" cy="6857990"/>
          </a:xfrm>
          <a:prstGeom prst="rect">
            <a:avLst/>
          </a:prstGeom>
        </p:spPr>
      </p:pic>
      <p:sp>
        <p:nvSpPr>
          <p:cNvPr id="3" name="Content Placeholder 2"/>
          <p:cNvSpPr>
            <a:spLocks noGrp="1"/>
          </p:cNvSpPr>
          <p:nvPr>
            <p:ph idx="1"/>
          </p:nvPr>
        </p:nvSpPr>
        <p:spPr>
          <a:xfrm>
            <a:off x="5175504" y="2640692"/>
            <a:ext cx="3364992" cy="3255252"/>
          </a:xfrm>
        </p:spPr>
        <p:txBody>
          <a:bodyPr>
            <a:normAutofit/>
          </a:bodyPr>
          <a:lstStyle/>
          <a:p>
            <a:r>
              <a:rPr lang="en-US" dirty="0"/>
              <a:t>He felt that something unusual was happening. When he looked at the sea, it had become dark suddenly and the water was running away from the land. Suddenly, there was great ebb, the receding tide. The villagers also noticed this and they ran towards the sea to watch this unfamiliar scene.</a:t>
            </a:r>
          </a:p>
          <a:p>
            <a:endParaRPr lang="en-US" dirty="0"/>
          </a:p>
        </p:txBody>
      </p:sp>
    </p:spTree>
    <p:extLst>
      <p:ext uri="{BB962C8B-B14F-4D97-AF65-F5344CB8AC3E}">
        <p14:creationId xmlns:p14="http://schemas.microsoft.com/office/powerpoint/2010/main" val="948527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Spires of Cathedral at twilight">
            <a:extLst>
              <a:ext uri="{FF2B5EF4-FFF2-40B4-BE49-F238E27FC236}">
                <a16:creationId xmlns:a16="http://schemas.microsoft.com/office/drawing/2014/main" id="{C17A6047-C689-DC2B-6D59-A37AFA3D0769}"/>
              </a:ext>
            </a:extLst>
          </p:cNvPr>
          <p:cNvPicPr>
            <a:picLocks noChangeAspect="1"/>
          </p:cNvPicPr>
          <p:nvPr/>
        </p:nvPicPr>
        <p:blipFill rotWithShape="1">
          <a:blip r:embed="rId2"/>
          <a:srcRect l="3358" r="52210" b="-1"/>
          <a:stretch/>
        </p:blipFill>
        <p:spPr>
          <a:xfrm>
            <a:off x="20" y="10"/>
            <a:ext cx="4564960" cy="6857990"/>
          </a:xfrm>
          <a:prstGeom prst="rect">
            <a:avLst/>
          </a:prstGeom>
        </p:spPr>
      </p:pic>
      <p:sp>
        <p:nvSpPr>
          <p:cNvPr id="3" name="Content Placeholder 2"/>
          <p:cNvSpPr>
            <a:spLocks noGrp="1"/>
          </p:cNvSpPr>
          <p:nvPr>
            <p:ph idx="1"/>
          </p:nvPr>
        </p:nvSpPr>
        <p:spPr>
          <a:xfrm>
            <a:off x="5175504" y="2640692"/>
            <a:ext cx="3364992" cy="3255252"/>
          </a:xfrm>
        </p:spPr>
        <p:txBody>
          <a:bodyPr>
            <a:normAutofit/>
          </a:bodyPr>
          <a:lstStyle/>
          <a:p>
            <a:r>
              <a:rPr lang="en-US" dirty="0" err="1"/>
              <a:t>Hamaguchi</a:t>
            </a:r>
            <a:r>
              <a:rPr lang="en-US" dirty="0"/>
              <a:t> had never seen such ebb before. He sensed a tsunami to take place soon. But he had no time to send message to the villagers. The villagers were usually alarmed by the ringing of the big bell in the temple. Now, </a:t>
            </a:r>
            <a:r>
              <a:rPr lang="en-US" dirty="0" err="1"/>
              <a:t>Hamaguchi</a:t>
            </a:r>
            <a:r>
              <a:rPr lang="en-US" dirty="0"/>
              <a:t> did not have time to inform the village priest.</a:t>
            </a:r>
          </a:p>
        </p:txBody>
      </p:sp>
    </p:spTree>
    <p:extLst>
      <p:ext uri="{BB962C8B-B14F-4D97-AF65-F5344CB8AC3E}">
        <p14:creationId xmlns:p14="http://schemas.microsoft.com/office/powerpoint/2010/main" val="3686782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Green and dry land">
            <a:extLst>
              <a:ext uri="{FF2B5EF4-FFF2-40B4-BE49-F238E27FC236}">
                <a16:creationId xmlns:a16="http://schemas.microsoft.com/office/drawing/2014/main" id="{E364FF1B-4B1C-A06B-FD85-B85BD3EC6111}"/>
              </a:ext>
            </a:extLst>
          </p:cNvPr>
          <p:cNvPicPr>
            <a:picLocks noChangeAspect="1"/>
          </p:cNvPicPr>
          <p:nvPr/>
        </p:nvPicPr>
        <p:blipFill rotWithShape="1">
          <a:blip r:embed="rId2"/>
          <a:srcRect l="30130" r="37586" b="-1"/>
          <a:stretch/>
        </p:blipFill>
        <p:spPr>
          <a:xfrm>
            <a:off x="20" y="10"/>
            <a:ext cx="4564960" cy="6857990"/>
          </a:xfrm>
          <a:prstGeom prst="rect">
            <a:avLst/>
          </a:prstGeom>
        </p:spPr>
      </p:pic>
      <p:sp>
        <p:nvSpPr>
          <p:cNvPr id="3" name="Content Placeholder 2"/>
          <p:cNvSpPr>
            <a:spLocks noGrp="1"/>
          </p:cNvSpPr>
          <p:nvPr>
            <p:ph idx="1"/>
          </p:nvPr>
        </p:nvSpPr>
        <p:spPr>
          <a:xfrm>
            <a:off x="5175504" y="2640692"/>
            <a:ext cx="3364992" cy="3255252"/>
          </a:xfrm>
        </p:spPr>
        <p:txBody>
          <a:bodyPr>
            <a:normAutofit/>
          </a:bodyPr>
          <a:lstStyle/>
          <a:p>
            <a:pPr>
              <a:lnSpc>
                <a:spcPct val="90000"/>
              </a:lnSpc>
            </a:pPr>
            <a:r>
              <a:rPr lang="en-US" sz="1700"/>
              <a:t> He called his grandson and asked him to bring a burning torch. He then went to his fields where hundreds of rice-stacks were kept. This rice was the produce of his fields and he had invested most of its money in the crop production. It was soon to be transported to the market. </a:t>
            </a:r>
            <a:r>
              <a:rPr lang="en-US" sz="1700" err="1"/>
              <a:t>Hamaguchi</a:t>
            </a:r>
            <a:r>
              <a:rPr lang="en-US" sz="1700"/>
              <a:t> lit all the rice stacks with the torch and there was a huge fire which could be seen from the village below.</a:t>
            </a:r>
          </a:p>
          <a:p>
            <a:pPr>
              <a:lnSpc>
                <a:spcPct val="90000"/>
              </a:lnSpc>
            </a:pPr>
            <a:endParaRPr lang="en-US" sz="1700"/>
          </a:p>
        </p:txBody>
      </p:sp>
    </p:spTree>
    <p:extLst>
      <p:ext uri="{BB962C8B-B14F-4D97-AF65-F5344CB8AC3E}">
        <p14:creationId xmlns:p14="http://schemas.microsoft.com/office/powerpoint/2010/main" val="4232648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1CBCE3-0374-59DC-DCA2-64630760FDA0}"/>
              </a:ext>
            </a:extLst>
          </p:cNvPr>
          <p:cNvPicPr>
            <a:picLocks noChangeAspect="1"/>
          </p:cNvPicPr>
          <p:nvPr/>
        </p:nvPicPr>
        <p:blipFill rotWithShape="1">
          <a:blip r:embed="rId2"/>
          <a:srcRect l="33815" r="28685"/>
          <a:stretch/>
        </p:blipFill>
        <p:spPr>
          <a:xfrm>
            <a:off x="481" y="10"/>
            <a:ext cx="4572000" cy="6857990"/>
          </a:xfrm>
          <a:prstGeom prst="rect">
            <a:avLst/>
          </a:prstGeom>
        </p:spPr>
      </p:pic>
      <p:sp>
        <p:nvSpPr>
          <p:cNvPr id="3" name="Content Placeholder 2"/>
          <p:cNvSpPr>
            <a:spLocks noGrp="1"/>
          </p:cNvSpPr>
          <p:nvPr>
            <p:ph idx="1"/>
          </p:nvPr>
        </p:nvSpPr>
        <p:spPr>
          <a:xfrm>
            <a:off x="5057955" y="976129"/>
            <a:ext cx="3603699" cy="4919815"/>
          </a:xfrm>
        </p:spPr>
        <p:txBody>
          <a:bodyPr anchor="ctr">
            <a:normAutofit/>
          </a:bodyPr>
          <a:lstStyle/>
          <a:p>
            <a:r>
              <a:rPr lang="en-US" dirty="0"/>
              <a:t>His grandson could not understand why he had set his entire crop on fire. When the villagers saw the fire in the fields, they immediately hurried towards it where </a:t>
            </a:r>
            <a:r>
              <a:rPr lang="en-US" dirty="0" err="1"/>
              <a:t>Hamaguchi</a:t>
            </a:r>
            <a:r>
              <a:rPr lang="en-US" dirty="0"/>
              <a:t> waited for them. He told them to let it burn. The temple assistant saw it and rang the big bell to inform the villagers. Very soon most of the villagers reached the spot. </a:t>
            </a:r>
          </a:p>
        </p:txBody>
      </p:sp>
    </p:spTree>
    <p:extLst>
      <p:ext uri="{BB962C8B-B14F-4D97-AF65-F5344CB8AC3E}">
        <p14:creationId xmlns:p14="http://schemas.microsoft.com/office/powerpoint/2010/main" val="2816452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Bonfire at beach at sunset">
            <a:extLst>
              <a:ext uri="{FF2B5EF4-FFF2-40B4-BE49-F238E27FC236}">
                <a16:creationId xmlns:a16="http://schemas.microsoft.com/office/drawing/2014/main" id="{8A1E39F1-3330-D642-8B15-73CCC7EF8C60}"/>
              </a:ext>
            </a:extLst>
          </p:cNvPr>
          <p:cNvPicPr>
            <a:picLocks noChangeAspect="1"/>
          </p:cNvPicPr>
          <p:nvPr/>
        </p:nvPicPr>
        <p:blipFill rotWithShape="1">
          <a:blip r:embed="rId2"/>
          <a:srcRect l="15826" r="39841"/>
          <a:stretch/>
        </p:blipFill>
        <p:spPr>
          <a:xfrm>
            <a:off x="481" y="10"/>
            <a:ext cx="4572000" cy="6857990"/>
          </a:xfrm>
          <a:prstGeom prst="rect">
            <a:avLst/>
          </a:prstGeom>
        </p:spPr>
      </p:pic>
      <p:sp>
        <p:nvSpPr>
          <p:cNvPr id="3" name="Content Placeholder 2"/>
          <p:cNvSpPr>
            <a:spLocks noGrp="1"/>
          </p:cNvSpPr>
          <p:nvPr>
            <p:ph idx="1"/>
          </p:nvPr>
        </p:nvSpPr>
        <p:spPr>
          <a:xfrm>
            <a:off x="5057955" y="976129"/>
            <a:ext cx="3603699" cy="4919815"/>
          </a:xfrm>
        </p:spPr>
        <p:txBody>
          <a:bodyPr anchor="ctr">
            <a:normAutofit/>
          </a:bodyPr>
          <a:lstStyle/>
          <a:p>
            <a:r>
              <a:rPr lang="en-US" dirty="0"/>
              <a:t>His grandson, now crying, told them that grandfather had set fire; he said grandfather had become mad. </a:t>
            </a:r>
            <a:r>
              <a:rPr lang="en-US" dirty="0" err="1"/>
              <a:t>Hamaguchi</a:t>
            </a:r>
            <a:r>
              <a:rPr lang="en-US" dirty="0"/>
              <a:t> agreed that he had set the crop on fire and asked whether all the villagers had come. The villagers could not understand the reason for his actions. Then, he pointed to the sea from where a huge tsunami was approaching.</a:t>
            </a:r>
          </a:p>
          <a:p>
            <a:endParaRPr lang="en-US" dirty="0"/>
          </a:p>
          <a:p>
            <a:endParaRPr lang="en-US" dirty="0"/>
          </a:p>
        </p:txBody>
      </p:sp>
    </p:spTree>
    <p:extLst>
      <p:ext uri="{BB962C8B-B14F-4D97-AF65-F5344CB8AC3E}">
        <p14:creationId xmlns:p14="http://schemas.microsoft.com/office/powerpoint/2010/main" val="440606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Vintage bike parked on country road at sunset">
            <a:extLst>
              <a:ext uri="{FF2B5EF4-FFF2-40B4-BE49-F238E27FC236}">
                <a16:creationId xmlns:a16="http://schemas.microsoft.com/office/drawing/2014/main" id="{6502EB96-692D-E9C7-212A-6125DE070ED1}"/>
              </a:ext>
            </a:extLst>
          </p:cNvPr>
          <p:cNvPicPr>
            <a:picLocks noChangeAspect="1"/>
          </p:cNvPicPr>
          <p:nvPr/>
        </p:nvPicPr>
        <p:blipFill rotWithShape="1">
          <a:blip r:embed="rId2"/>
          <a:srcRect l="38507" r="6468" b="-1"/>
          <a:stretch/>
        </p:blipFill>
        <p:spPr>
          <a:xfrm>
            <a:off x="20" y="10"/>
            <a:ext cx="5653258" cy="6857990"/>
          </a:xfrm>
          <a:prstGeom prst="rect">
            <a:avLst/>
          </a:prstGeom>
        </p:spPr>
      </p:pic>
      <p:sp>
        <p:nvSpPr>
          <p:cNvPr id="9" name="Rectangle 8">
            <a:extLst>
              <a:ext uri="{FF2B5EF4-FFF2-40B4-BE49-F238E27FC236}">
                <a16:creationId xmlns:a16="http://schemas.microsoft.com/office/drawing/2014/main" id="{68D8C857-9447-4941-8520-9A44A926F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3278" y="6740"/>
            <a:ext cx="34907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181704" y="973600"/>
            <a:ext cx="2530602" cy="4924280"/>
          </a:xfrm>
        </p:spPr>
        <p:txBody>
          <a:bodyPr anchor="ctr">
            <a:normAutofit/>
          </a:bodyPr>
          <a:lstStyle/>
          <a:p>
            <a:r>
              <a:rPr lang="en-US">
                <a:solidFill>
                  <a:srgbClr val="FFFFFF"/>
                </a:solidFill>
              </a:rPr>
              <a:t>The village was destroyed within moments. But all the villagers, as they were on the high ground, were saved. Hamaguchi had set fire so that the villagers would rush to his land. He did not care about his crop. He only wanted to save the lives of his fellow villagers. As a result of the fire, he had become a poor person. </a:t>
            </a:r>
          </a:p>
        </p:txBody>
      </p:sp>
    </p:spTree>
    <p:extLst>
      <p:ext uri="{BB962C8B-B14F-4D97-AF65-F5344CB8AC3E}">
        <p14:creationId xmlns:p14="http://schemas.microsoft.com/office/powerpoint/2010/main" val="422366432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8ECC0-49FD-9E6E-3C88-0E01F77472E2}"/>
              </a:ext>
            </a:extLst>
          </p:cNvPr>
          <p:cNvPicPr>
            <a:picLocks noChangeAspect="1"/>
          </p:cNvPicPr>
          <p:nvPr/>
        </p:nvPicPr>
        <p:blipFill rotWithShape="1">
          <a:blip r:embed="rId2"/>
          <a:srcRect l="17700" r="37868" b="-1"/>
          <a:stretch/>
        </p:blipFill>
        <p:spPr>
          <a:xfrm>
            <a:off x="20" y="10"/>
            <a:ext cx="4564960" cy="6857990"/>
          </a:xfrm>
          <a:prstGeom prst="rect">
            <a:avLst/>
          </a:prstGeom>
        </p:spPr>
      </p:pic>
      <p:sp>
        <p:nvSpPr>
          <p:cNvPr id="3" name="Content Placeholder 2"/>
          <p:cNvSpPr>
            <a:spLocks noGrp="1"/>
          </p:cNvSpPr>
          <p:nvPr>
            <p:ph idx="1"/>
          </p:nvPr>
        </p:nvSpPr>
        <p:spPr>
          <a:xfrm>
            <a:off x="5175504" y="2640692"/>
            <a:ext cx="3364992" cy="3255252"/>
          </a:xfrm>
        </p:spPr>
        <p:txBody>
          <a:bodyPr>
            <a:normAutofit/>
          </a:bodyPr>
          <a:lstStyle/>
          <a:p>
            <a:r>
              <a:rPr lang="en-US" dirty="0"/>
              <a:t>Still he invited all the people to stay in his house which was the only house remaining in the village. The temple on the hill was also safe. The villagers could take shelter in these two places. In those days, the help from outside could not come quickly and it took several days for the villagers to recover from the loss.</a:t>
            </a:r>
          </a:p>
        </p:txBody>
      </p:sp>
    </p:spTree>
    <p:extLst>
      <p:ext uri="{BB962C8B-B14F-4D97-AF65-F5344CB8AC3E}">
        <p14:creationId xmlns:p14="http://schemas.microsoft.com/office/powerpoint/2010/main" val="2619756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White stones balanced in a stack">
            <a:extLst>
              <a:ext uri="{FF2B5EF4-FFF2-40B4-BE49-F238E27FC236}">
                <a16:creationId xmlns:a16="http://schemas.microsoft.com/office/drawing/2014/main" id="{DE28D921-D4C3-6FAF-2FC6-E56ADD9750CA}"/>
              </a:ext>
            </a:extLst>
          </p:cNvPr>
          <p:cNvPicPr>
            <a:picLocks noChangeAspect="1"/>
          </p:cNvPicPr>
          <p:nvPr/>
        </p:nvPicPr>
        <p:blipFill rotWithShape="1">
          <a:blip r:embed="rId2"/>
          <a:srcRect l="60280" r="5722" b="-1"/>
          <a:stretch/>
        </p:blipFill>
        <p:spPr>
          <a:xfrm>
            <a:off x="20" y="10"/>
            <a:ext cx="3492988" cy="6857990"/>
          </a:xfrm>
          <a:prstGeom prst="rect">
            <a:avLst/>
          </a:prstGeom>
        </p:spPr>
      </p:pic>
      <p:sp>
        <p:nvSpPr>
          <p:cNvPr id="3" name="Content Placeholder 2"/>
          <p:cNvSpPr>
            <a:spLocks noGrp="1"/>
          </p:cNvSpPr>
          <p:nvPr>
            <p:ph idx="1"/>
          </p:nvPr>
        </p:nvSpPr>
        <p:spPr>
          <a:xfrm>
            <a:off x="4084122" y="2640692"/>
            <a:ext cx="4443982" cy="3255252"/>
          </a:xfrm>
        </p:spPr>
        <p:txBody>
          <a:bodyPr>
            <a:normAutofit/>
          </a:bodyPr>
          <a:lstStyle/>
          <a:p>
            <a:r>
              <a:rPr lang="en-US" dirty="0"/>
              <a:t>They started revering </a:t>
            </a:r>
            <a:r>
              <a:rPr lang="en-US" dirty="0" err="1"/>
              <a:t>Hamaguchi</a:t>
            </a:r>
            <a:r>
              <a:rPr lang="en-US" dirty="0"/>
              <a:t> as a divine person because it was only due to his sacrifice that their lives were saved. They declared him a God and thereafter called him </a:t>
            </a:r>
            <a:r>
              <a:rPr lang="en-US" dirty="0" err="1"/>
              <a:t>Hamaguchi</a:t>
            </a:r>
            <a:r>
              <a:rPr lang="en-US" dirty="0"/>
              <a:t> </a:t>
            </a:r>
            <a:r>
              <a:rPr lang="en-US" dirty="0" err="1"/>
              <a:t>Daimyojin</a:t>
            </a:r>
            <a:r>
              <a:rPr lang="en-US" dirty="0"/>
              <a:t>, the living God. Even today, his temple stands in the village and the farmers pray to his spirit for strength and courage.</a:t>
            </a:r>
          </a:p>
          <a:p>
            <a:r>
              <a:rPr lang="en-US" dirty="0"/>
              <a:t>	</a:t>
            </a:r>
          </a:p>
        </p:txBody>
      </p:sp>
    </p:spTree>
    <p:extLst>
      <p:ext uri="{BB962C8B-B14F-4D97-AF65-F5344CB8AC3E}">
        <p14:creationId xmlns:p14="http://schemas.microsoft.com/office/powerpoint/2010/main" val="2952139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84122" y="978776"/>
            <a:ext cx="4443982" cy="1174991"/>
          </a:xfrm>
        </p:spPr>
        <p:txBody>
          <a:bodyPr>
            <a:normAutofit/>
          </a:bodyPr>
          <a:lstStyle/>
          <a:p>
            <a:r>
              <a:rPr lang="en-US" sz="2100"/>
              <a:t>CONCLUSION</a:t>
            </a:r>
          </a:p>
        </p:txBody>
      </p:sp>
      <p:pic>
        <p:nvPicPr>
          <p:cNvPr id="5" name="Picture 4" descr="Light bulb on yellow background with sketched light beams and cord">
            <a:extLst>
              <a:ext uri="{FF2B5EF4-FFF2-40B4-BE49-F238E27FC236}">
                <a16:creationId xmlns:a16="http://schemas.microsoft.com/office/drawing/2014/main" id="{4791971F-41AF-D6D1-C467-B6E3BA84A2A9}"/>
              </a:ext>
            </a:extLst>
          </p:cNvPr>
          <p:cNvPicPr>
            <a:picLocks noChangeAspect="1"/>
          </p:cNvPicPr>
          <p:nvPr/>
        </p:nvPicPr>
        <p:blipFill rotWithShape="1">
          <a:blip r:embed="rId2"/>
          <a:srcRect l="56467" r="12209"/>
          <a:stretch/>
        </p:blipFill>
        <p:spPr>
          <a:xfrm>
            <a:off x="20" y="10"/>
            <a:ext cx="3492988" cy="6857990"/>
          </a:xfrm>
          <a:prstGeom prst="rect">
            <a:avLst/>
          </a:prstGeom>
        </p:spPr>
      </p:pic>
      <p:sp>
        <p:nvSpPr>
          <p:cNvPr id="3" name="Content Placeholder 2"/>
          <p:cNvSpPr>
            <a:spLocks noGrp="1"/>
          </p:cNvSpPr>
          <p:nvPr>
            <p:ph idx="1"/>
          </p:nvPr>
        </p:nvSpPr>
        <p:spPr>
          <a:xfrm>
            <a:off x="4084122" y="2640692"/>
            <a:ext cx="4443982" cy="3255252"/>
          </a:xfrm>
        </p:spPr>
        <p:txBody>
          <a:bodyPr>
            <a:normAutofit/>
          </a:bodyPr>
          <a:lstStyle/>
          <a:p>
            <a:r>
              <a:rPr lang="en-US" dirty="0"/>
              <a:t>The story of </a:t>
            </a:r>
            <a:r>
              <a:rPr lang="en-US" dirty="0" err="1"/>
              <a:t>Hamaguchi</a:t>
            </a:r>
            <a:r>
              <a:rPr lang="en-US" dirty="0"/>
              <a:t> is an account of selfless action and presence of mind. </a:t>
            </a:r>
            <a:r>
              <a:rPr lang="en-US" dirty="0" err="1"/>
              <a:t>Hamaguchi</a:t>
            </a:r>
            <a:r>
              <a:rPr lang="en-US" dirty="0"/>
              <a:t> represents those people who do not care for personal wealth. It teaches us that we can save ourselves from calamities through our intelligent actions. The spirit of selflessness is a great quality. </a:t>
            </a:r>
            <a:r>
              <a:rPr lang="en-US" dirty="0" err="1"/>
              <a:t>Hamaguchi</a:t>
            </a:r>
            <a:r>
              <a:rPr lang="en-US" dirty="0"/>
              <a:t> was declared a living God because he earned the respect of the fellow human beings through his actions.  </a:t>
            </a:r>
          </a:p>
          <a:p>
            <a:endParaRPr lang="en-US" dirty="0"/>
          </a:p>
          <a:p>
            <a:endParaRPr lang="en-US" dirty="0"/>
          </a:p>
        </p:txBody>
      </p:sp>
    </p:spTree>
    <p:extLst>
      <p:ext uri="{BB962C8B-B14F-4D97-AF65-F5344CB8AC3E}">
        <p14:creationId xmlns:p14="http://schemas.microsoft.com/office/powerpoint/2010/main" val="148671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hand holding four-leaf clover">
            <a:extLst>
              <a:ext uri="{FF2B5EF4-FFF2-40B4-BE49-F238E27FC236}">
                <a16:creationId xmlns:a16="http://schemas.microsoft.com/office/drawing/2014/main" id="{D97495AB-F8C6-ED5E-2D78-07D60D0C1C45}"/>
              </a:ext>
            </a:extLst>
          </p:cNvPr>
          <p:cNvPicPr>
            <a:picLocks noChangeAspect="1"/>
          </p:cNvPicPr>
          <p:nvPr/>
        </p:nvPicPr>
        <p:blipFill rotWithShape="1">
          <a:blip r:embed="rId2">
            <a:alphaModFix amt="40000"/>
          </a:blip>
          <a:srcRect r="10999" b="-1"/>
          <a:stretch/>
        </p:blipFill>
        <p:spPr>
          <a:xfrm>
            <a:off x="20" y="10"/>
            <a:ext cx="9143980" cy="6857990"/>
          </a:xfrm>
          <a:prstGeom prst="rect">
            <a:avLst/>
          </a:prstGeom>
        </p:spPr>
      </p:pic>
      <p:sp>
        <p:nvSpPr>
          <p:cNvPr id="2" name="Title 1"/>
          <p:cNvSpPr>
            <a:spLocks noGrp="1"/>
          </p:cNvSpPr>
          <p:nvPr>
            <p:ph type="ctrTitle"/>
          </p:nvPr>
        </p:nvSpPr>
        <p:spPr>
          <a:xfrm>
            <a:off x="1200150" y="2386744"/>
            <a:ext cx="6743700" cy="1645920"/>
          </a:xfrm>
          <a:noFill/>
          <a:ln w="38100" cap="sq">
            <a:solidFill>
              <a:schemeClr val="tx1"/>
            </a:solidFill>
            <a:miter lim="800000"/>
          </a:ln>
        </p:spPr>
        <p:txBody>
          <a:bodyPr anchor="ctr">
            <a:normAutofit/>
          </a:bodyPr>
          <a:lstStyle/>
          <a:p>
            <a:r>
              <a:rPr lang="en-US" b="1" dirty="0">
                <a:solidFill>
                  <a:schemeClr val="tx1"/>
                </a:solidFill>
              </a:rPr>
              <a:t> A Living God: Patrick </a:t>
            </a:r>
            <a:r>
              <a:rPr lang="en-US" b="1" dirty="0" err="1">
                <a:solidFill>
                  <a:schemeClr val="tx1"/>
                </a:solidFill>
              </a:rPr>
              <a:t>Lafcadio</a:t>
            </a:r>
            <a:r>
              <a:rPr lang="en-US" b="1" dirty="0">
                <a:solidFill>
                  <a:schemeClr val="tx1"/>
                </a:solidFill>
              </a:rPr>
              <a:t> Hearn </a:t>
            </a:r>
            <a:endParaRPr lang="en-US" dirty="0">
              <a:solidFill>
                <a:schemeClr val="tx1"/>
              </a:solidFill>
            </a:endParaRPr>
          </a:p>
        </p:txBody>
      </p:sp>
    </p:spTree>
    <p:extLst>
      <p:ext uri="{BB962C8B-B14F-4D97-AF65-F5344CB8AC3E}">
        <p14:creationId xmlns:p14="http://schemas.microsoft.com/office/powerpoint/2010/main" val="344862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9144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D7CC579-02BF-D53E-8F72-67E094BFB569}"/>
              </a:ext>
            </a:extLst>
          </p:cNvPr>
          <p:cNvSpPr>
            <a:spLocks noGrp="1"/>
          </p:cNvSpPr>
          <p:nvPr>
            <p:ph type="ctrTitle"/>
          </p:nvPr>
        </p:nvSpPr>
        <p:spPr>
          <a:xfrm>
            <a:off x="1200150" y="4269282"/>
            <a:ext cx="6743700" cy="1264762"/>
          </a:xfrm>
        </p:spPr>
        <p:txBody>
          <a:bodyPr>
            <a:normAutofit/>
          </a:bodyPr>
          <a:lstStyle/>
          <a:p>
            <a:r>
              <a:rPr lang="en-GB" sz="2800"/>
              <a:t>Thank you!</a:t>
            </a:r>
            <a:endParaRPr lang="en-IN" sz="2800"/>
          </a:p>
        </p:txBody>
      </p:sp>
      <p:pic>
        <p:nvPicPr>
          <p:cNvPr id="8" name="Graphic 7" descr="Smiling Face with No Fill">
            <a:extLst>
              <a:ext uri="{FF2B5EF4-FFF2-40B4-BE49-F238E27FC236}">
                <a16:creationId xmlns:a16="http://schemas.microsoft.com/office/drawing/2014/main" id="{2F9AAAB2-0542-53F4-0BF2-91B371B5F5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21346" y="640078"/>
            <a:ext cx="3301307" cy="3301307"/>
          </a:xfrm>
          <a:prstGeom prst="rect">
            <a:avLst/>
          </a:prstGeom>
        </p:spPr>
      </p:pic>
    </p:spTree>
    <p:extLst>
      <p:ext uri="{BB962C8B-B14F-4D97-AF65-F5344CB8AC3E}">
        <p14:creationId xmlns:p14="http://schemas.microsoft.com/office/powerpoint/2010/main" val="421695107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84122" y="978776"/>
            <a:ext cx="4443982" cy="1174991"/>
          </a:xfrm>
        </p:spPr>
        <p:txBody>
          <a:bodyPr>
            <a:normAutofit/>
          </a:bodyPr>
          <a:lstStyle/>
          <a:p>
            <a:r>
              <a:rPr lang="en-US" sz="2100"/>
              <a:t>INTRODUCTION</a:t>
            </a:r>
          </a:p>
        </p:txBody>
      </p:sp>
      <p:pic>
        <p:nvPicPr>
          <p:cNvPr id="5" name="Picture 4" descr="Temple on a still lake">
            <a:extLst>
              <a:ext uri="{FF2B5EF4-FFF2-40B4-BE49-F238E27FC236}">
                <a16:creationId xmlns:a16="http://schemas.microsoft.com/office/drawing/2014/main" id="{944AFC01-C49B-A719-56E8-E165D37E09F7}"/>
              </a:ext>
            </a:extLst>
          </p:cNvPr>
          <p:cNvPicPr>
            <a:picLocks noChangeAspect="1"/>
          </p:cNvPicPr>
          <p:nvPr/>
        </p:nvPicPr>
        <p:blipFill rotWithShape="1">
          <a:blip r:embed="rId2"/>
          <a:srcRect l="15095" r="50907" b="-1"/>
          <a:stretch/>
        </p:blipFill>
        <p:spPr>
          <a:xfrm>
            <a:off x="20" y="10"/>
            <a:ext cx="3492988" cy="6857990"/>
          </a:xfrm>
          <a:prstGeom prst="rect">
            <a:avLst/>
          </a:prstGeom>
        </p:spPr>
      </p:pic>
      <p:sp>
        <p:nvSpPr>
          <p:cNvPr id="3" name="Content Placeholder 2"/>
          <p:cNvSpPr>
            <a:spLocks noGrp="1"/>
          </p:cNvSpPr>
          <p:nvPr>
            <p:ph idx="1"/>
          </p:nvPr>
        </p:nvSpPr>
        <p:spPr>
          <a:xfrm>
            <a:off x="4084122" y="2640692"/>
            <a:ext cx="4443982" cy="3255252"/>
          </a:xfrm>
        </p:spPr>
        <p:txBody>
          <a:bodyPr>
            <a:normAutofit/>
          </a:bodyPr>
          <a:lstStyle/>
          <a:p>
            <a:r>
              <a:rPr lang="en-US" dirty="0"/>
              <a:t>Patrick </a:t>
            </a:r>
            <a:r>
              <a:rPr lang="en-US" dirty="0" err="1"/>
              <a:t>Lafcadio</a:t>
            </a:r>
            <a:r>
              <a:rPr lang="en-US" dirty="0"/>
              <a:t> Hearn (1850-1904), also known by his Japanese name Koizumi </a:t>
            </a:r>
            <a:r>
              <a:rPr lang="en-US" dirty="0" err="1"/>
              <a:t>Yakumo</a:t>
            </a:r>
            <a:r>
              <a:rPr lang="en-US" dirty="0"/>
              <a:t>, was an international writer, translator and journalist in English, Greek and Japanese languages. 	</a:t>
            </a:r>
          </a:p>
          <a:p>
            <a:r>
              <a:rPr lang="en-US" dirty="0"/>
              <a:t>	</a:t>
            </a:r>
          </a:p>
        </p:txBody>
      </p:sp>
    </p:spTree>
    <p:extLst>
      <p:ext uri="{BB962C8B-B14F-4D97-AF65-F5344CB8AC3E}">
        <p14:creationId xmlns:p14="http://schemas.microsoft.com/office/powerpoint/2010/main" val="361639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75504" y="978776"/>
            <a:ext cx="3364992" cy="1174991"/>
          </a:xfrm>
        </p:spPr>
        <p:txBody>
          <a:bodyPr>
            <a:normAutofit/>
          </a:bodyPr>
          <a:lstStyle/>
          <a:p>
            <a:r>
              <a:rPr lang="en-US" sz="2100"/>
              <a:t>INTRODUCTION</a:t>
            </a:r>
          </a:p>
        </p:txBody>
      </p:sp>
      <p:pic>
        <p:nvPicPr>
          <p:cNvPr id="7" name="Picture 4" descr="Ranges over sunrays">
            <a:extLst>
              <a:ext uri="{FF2B5EF4-FFF2-40B4-BE49-F238E27FC236}">
                <a16:creationId xmlns:a16="http://schemas.microsoft.com/office/drawing/2014/main" id="{5E77C2FD-5DDE-A416-AD35-BEA024D14700}"/>
              </a:ext>
            </a:extLst>
          </p:cNvPr>
          <p:cNvPicPr>
            <a:picLocks noChangeAspect="1"/>
          </p:cNvPicPr>
          <p:nvPr/>
        </p:nvPicPr>
        <p:blipFill rotWithShape="1">
          <a:blip r:embed="rId2"/>
          <a:srcRect l="32695" r="28530" b="-1"/>
          <a:stretch/>
        </p:blipFill>
        <p:spPr>
          <a:xfrm>
            <a:off x="20" y="10"/>
            <a:ext cx="4564960" cy="6857990"/>
          </a:xfrm>
          <a:prstGeom prst="rect">
            <a:avLst/>
          </a:prstGeom>
        </p:spPr>
      </p:pic>
      <p:sp>
        <p:nvSpPr>
          <p:cNvPr id="3" name="Content Placeholder 2"/>
          <p:cNvSpPr>
            <a:spLocks noGrp="1"/>
          </p:cNvSpPr>
          <p:nvPr>
            <p:ph idx="1"/>
          </p:nvPr>
        </p:nvSpPr>
        <p:spPr>
          <a:xfrm>
            <a:off x="5175504" y="2640692"/>
            <a:ext cx="3364992" cy="3255252"/>
          </a:xfrm>
        </p:spPr>
        <p:txBody>
          <a:bodyPr>
            <a:normAutofit/>
          </a:bodyPr>
          <a:lstStyle/>
          <a:p>
            <a:pPr>
              <a:lnSpc>
                <a:spcPct val="90000"/>
              </a:lnSpc>
            </a:pPr>
            <a:r>
              <a:rPr lang="en-US" sz="1700"/>
              <a:t> Living God describes an important event from the lift of a prominent Japanese personality </a:t>
            </a:r>
            <a:r>
              <a:rPr lang="en-US" sz="1700" err="1"/>
              <a:t>Goryo</a:t>
            </a:r>
            <a:r>
              <a:rPr lang="en-US" sz="1700"/>
              <a:t> </a:t>
            </a:r>
            <a:r>
              <a:rPr lang="en-US" sz="1700" err="1"/>
              <a:t>Hamaguchi</a:t>
            </a:r>
            <a:r>
              <a:rPr lang="en-US" sz="1700"/>
              <a:t> (1820-1885), the owner of current </a:t>
            </a:r>
            <a:r>
              <a:rPr lang="en-US" sz="1700" err="1"/>
              <a:t>Yamasa</a:t>
            </a:r>
            <a:r>
              <a:rPr lang="en-US" sz="1700"/>
              <a:t> Corporation, who held different important political and administrative positions in Japan. The story narrates how </a:t>
            </a:r>
            <a:r>
              <a:rPr lang="en-US" sz="1700" err="1"/>
              <a:t>Hamaguchi</a:t>
            </a:r>
            <a:r>
              <a:rPr lang="en-US" sz="1700"/>
              <a:t> saved hundreds of lives in </a:t>
            </a:r>
            <a:r>
              <a:rPr lang="en-US" sz="1700" err="1"/>
              <a:t>Hirogawa</a:t>
            </a:r>
            <a:r>
              <a:rPr lang="en-US" sz="1700"/>
              <a:t> and Wakayama in 1854 when a divesting tsunami struck the peninsula. </a:t>
            </a:r>
          </a:p>
        </p:txBody>
      </p:sp>
    </p:spTree>
    <p:extLst>
      <p:ext uri="{BB962C8B-B14F-4D97-AF65-F5344CB8AC3E}">
        <p14:creationId xmlns:p14="http://schemas.microsoft.com/office/powerpoint/2010/main" val="1172968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Chicken wire close-up">
            <a:extLst>
              <a:ext uri="{FF2B5EF4-FFF2-40B4-BE49-F238E27FC236}">
                <a16:creationId xmlns:a16="http://schemas.microsoft.com/office/drawing/2014/main" id="{A967CF94-BD32-1B85-4A15-83BD93BB086C}"/>
              </a:ext>
            </a:extLst>
          </p:cNvPr>
          <p:cNvPicPr>
            <a:picLocks noChangeAspect="1"/>
          </p:cNvPicPr>
          <p:nvPr/>
        </p:nvPicPr>
        <p:blipFill rotWithShape="1">
          <a:blip r:embed="rId2"/>
          <a:srcRect l="25949" r="29619" b="-1"/>
          <a:stretch/>
        </p:blipFill>
        <p:spPr>
          <a:xfrm>
            <a:off x="20" y="10"/>
            <a:ext cx="4564960" cy="6857990"/>
          </a:xfrm>
          <a:prstGeom prst="rect">
            <a:avLst/>
          </a:prstGeom>
        </p:spPr>
      </p:pic>
      <p:sp>
        <p:nvSpPr>
          <p:cNvPr id="3" name="Content Placeholder 2"/>
          <p:cNvSpPr>
            <a:spLocks noGrp="1"/>
          </p:cNvSpPr>
          <p:nvPr>
            <p:ph idx="1"/>
          </p:nvPr>
        </p:nvSpPr>
        <p:spPr>
          <a:xfrm>
            <a:off x="5175504" y="2640692"/>
            <a:ext cx="3364992" cy="3255252"/>
          </a:xfrm>
        </p:spPr>
        <p:txBody>
          <a:bodyPr>
            <a:normAutofit/>
          </a:bodyPr>
          <a:lstStyle/>
          <a:p>
            <a:pPr>
              <a:lnSpc>
                <a:spcPct val="90000"/>
              </a:lnSpc>
            </a:pPr>
            <a:r>
              <a:rPr lang="en-US" sz="1500"/>
              <a:t>After the tsunami, </a:t>
            </a:r>
            <a:r>
              <a:rPr lang="en-US" sz="1500" err="1"/>
              <a:t>Hamaguchi</a:t>
            </a:r>
            <a:r>
              <a:rPr lang="en-US" sz="1500"/>
              <a:t> spent his own money to construct a 600 meter protective wall having the width of 20 meters and the height of five meters which minimized the damages in the later tsunamis. He also worked in the field of education and established a private academy for learning Japanese fencing and Chinese classics. </a:t>
            </a:r>
            <a:r>
              <a:rPr lang="en-US" sz="1500" err="1"/>
              <a:t>Goryo</a:t>
            </a:r>
            <a:r>
              <a:rPr lang="en-US" sz="1500"/>
              <a:t> </a:t>
            </a:r>
            <a:r>
              <a:rPr lang="en-US" sz="1500" err="1"/>
              <a:t>Hamaguchi</a:t>
            </a:r>
            <a:r>
              <a:rPr lang="en-US" sz="1500"/>
              <a:t> became a living God due to his act of selflessness.</a:t>
            </a:r>
          </a:p>
          <a:p>
            <a:pPr>
              <a:lnSpc>
                <a:spcPct val="90000"/>
              </a:lnSpc>
            </a:pPr>
            <a:endParaRPr lang="en-US" sz="1500"/>
          </a:p>
        </p:txBody>
      </p:sp>
    </p:spTree>
    <p:extLst>
      <p:ext uri="{BB962C8B-B14F-4D97-AF65-F5344CB8AC3E}">
        <p14:creationId xmlns:p14="http://schemas.microsoft.com/office/powerpoint/2010/main" val="4132504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Photograph of the earth">
            <a:extLst>
              <a:ext uri="{FF2B5EF4-FFF2-40B4-BE49-F238E27FC236}">
                <a16:creationId xmlns:a16="http://schemas.microsoft.com/office/drawing/2014/main" id="{70528EB5-9AF9-ED0D-6E15-9DB569A97504}"/>
              </a:ext>
            </a:extLst>
          </p:cNvPr>
          <p:cNvPicPr>
            <a:picLocks noChangeAspect="1"/>
          </p:cNvPicPr>
          <p:nvPr/>
        </p:nvPicPr>
        <p:blipFill rotWithShape="1">
          <a:blip r:embed="rId2"/>
          <a:srcRect l="28511" r="34046"/>
          <a:stretch/>
        </p:blipFill>
        <p:spPr>
          <a:xfrm>
            <a:off x="20" y="10"/>
            <a:ext cx="4564960" cy="6857990"/>
          </a:xfrm>
          <a:prstGeom prst="rect">
            <a:avLst/>
          </a:prstGeom>
        </p:spPr>
      </p:pic>
      <p:sp>
        <p:nvSpPr>
          <p:cNvPr id="3" name="Content Placeholder 2"/>
          <p:cNvSpPr>
            <a:spLocks noGrp="1"/>
          </p:cNvSpPr>
          <p:nvPr>
            <p:ph idx="1"/>
          </p:nvPr>
        </p:nvSpPr>
        <p:spPr>
          <a:xfrm>
            <a:off x="5175504" y="2640692"/>
            <a:ext cx="3364992" cy="3255252"/>
          </a:xfrm>
        </p:spPr>
        <p:txBody>
          <a:bodyPr>
            <a:normAutofit/>
          </a:bodyPr>
          <a:lstStyle/>
          <a:p>
            <a:r>
              <a:rPr lang="en-US" dirty="0"/>
              <a:t>From the beginning of human history, people had to face natural disasters like floods, earthquakes, tsunamis, etc. the tsunami in recent past in India on Southern Coasts (2004) destroyed the lives of thousands of people. Japan is a nation where tsunamis and earthquakes have been occurring constantly. </a:t>
            </a:r>
          </a:p>
        </p:txBody>
      </p:sp>
    </p:spTree>
    <p:extLst>
      <p:ext uri="{BB962C8B-B14F-4D97-AF65-F5344CB8AC3E}">
        <p14:creationId xmlns:p14="http://schemas.microsoft.com/office/powerpoint/2010/main" val="1624317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Black painted wall">
            <a:extLst>
              <a:ext uri="{FF2B5EF4-FFF2-40B4-BE49-F238E27FC236}">
                <a16:creationId xmlns:a16="http://schemas.microsoft.com/office/drawing/2014/main" id="{2BD93AA0-E975-52B9-2D1D-C94951C93FE1}"/>
              </a:ext>
            </a:extLst>
          </p:cNvPr>
          <p:cNvPicPr>
            <a:picLocks noChangeAspect="1"/>
          </p:cNvPicPr>
          <p:nvPr/>
        </p:nvPicPr>
        <p:blipFill rotWithShape="1">
          <a:blip r:embed="rId2"/>
          <a:srcRect l="32994" r="275" b="-1"/>
          <a:stretch/>
        </p:blipFill>
        <p:spPr>
          <a:xfrm>
            <a:off x="20" y="10"/>
            <a:ext cx="4564960" cy="6857990"/>
          </a:xfrm>
          <a:prstGeom prst="rect">
            <a:avLst/>
          </a:prstGeom>
        </p:spPr>
      </p:pic>
      <p:sp>
        <p:nvSpPr>
          <p:cNvPr id="3" name="Content Placeholder 2"/>
          <p:cNvSpPr>
            <a:spLocks noGrp="1"/>
          </p:cNvSpPr>
          <p:nvPr>
            <p:ph idx="1"/>
          </p:nvPr>
        </p:nvSpPr>
        <p:spPr>
          <a:xfrm>
            <a:off x="5175504" y="2640692"/>
            <a:ext cx="3364992" cy="3255252"/>
          </a:xfrm>
        </p:spPr>
        <p:txBody>
          <a:bodyPr>
            <a:normAutofit/>
          </a:bodyPr>
          <a:lstStyle/>
          <a:p>
            <a:pPr>
              <a:lnSpc>
                <a:spcPct val="90000"/>
              </a:lnSpc>
            </a:pPr>
            <a:r>
              <a:rPr lang="en-US" sz="1700"/>
              <a:t>In this narrative about </a:t>
            </a:r>
            <a:r>
              <a:rPr lang="en-US" sz="1700" err="1"/>
              <a:t>Hamaguchi</a:t>
            </a:r>
            <a:r>
              <a:rPr lang="en-US" sz="1700"/>
              <a:t>, we learn how, sometimes, humans can face natural disasters with their alertness. The narrative refers to a custom in ancient Japan. According to the Shinto religious customs, certain persons, while still alive, were honored by having temples built for their spirits, and were treated like Gods, because of their extraordinary actions of kindness, courage, etc.</a:t>
            </a:r>
          </a:p>
          <a:p>
            <a:pPr>
              <a:lnSpc>
                <a:spcPct val="90000"/>
              </a:lnSpc>
            </a:pPr>
            <a:endParaRPr lang="en-US" sz="1700"/>
          </a:p>
        </p:txBody>
      </p:sp>
    </p:spTree>
    <p:extLst>
      <p:ext uri="{BB962C8B-B14F-4D97-AF65-F5344CB8AC3E}">
        <p14:creationId xmlns:p14="http://schemas.microsoft.com/office/powerpoint/2010/main" val="138151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Person riding an elephant">
            <a:extLst>
              <a:ext uri="{FF2B5EF4-FFF2-40B4-BE49-F238E27FC236}">
                <a16:creationId xmlns:a16="http://schemas.microsoft.com/office/drawing/2014/main" id="{37602FC4-B6A2-45C5-FFC7-96A91A47D136}"/>
              </a:ext>
            </a:extLst>
          </p:cNvPr>
          <p:cNvPicPr>
            <a:picLocks noChangeAspect="1"/>
          </p:cNvPicPr>
          <p:nvPr/>
        </p:nvPicPr>
        <p:blipFill rotWithShape="1">
          <a:blip r:embed="rId2"/>
          <a:srcRect l="11271" r="44296" b="-1"/>
          <a:stretch/>
        </p:blipFill>
        <p:spPr>
          <a:xfrm>
            <a:off x="20" y="10"/>
            <a:ext cx="4564960" cy="6857990"/>
          </a:xfrm>
          <a:prstGeom prst="rect">
            <a:avLst/>
          </a:prstGeom>
        </p:spPr>
      </p:pic>
      <p:sp>
        <p:nvSpPr>
          <p:cNvPr id="3" name="Content Placeholder 2"/>
          <p:cNvSpPr>
            <a:spLocks noGrp="1"/>
          </p:cNvSpPr>
          <p:nvPr>
            <p:ph idx="1"/>
          </p:nvPr>
        </p:nvSpPr>
        <p:spPr>
          <a:xfrm>
            <a:off x="5175504" y="2640692"/>
            <a:ext cx="3364992" cy="3255252"/>
          </a:xfrm>
        </p:spPr>
        <p:txBody>
          <a:bodyPr>
            <a:normAutofit/>
          </a:bodyPr>
          <a:lstStyle/>
          <a:p>
            <a:r>
              <a:rPr lang="en-US" sz="1700"/>
              <a:t>The story records an incident in the life of </a:t>
            </a:r>
            <a:r>
              <a:rPr lang="en-US" sz="1700" err="1"/>
              <a:t>Hamaguchi</a:t>
            </a:r>
            <a:r>
              <a:rPr lang="en-US" sz="1700"/>
              <a:t>. At the time of its occurrence, he was an old man and the most important resident (</a:t>
            </a:r>
            <a:r>
              <a:rPr lang="en-US" sz="1700" err="1"/>
              <a:t>muraosa</a:t>
            </a:r>
            <a:r>
              <a:rPr lang="en-US" sz="1700"/>
              <a:t>) of the village to which he belonged. He performed the role of the head man and settled disputes among the villagers, and maintained the law and order in the village. He was greatly respected because of this.</a:t>
            </a:r>
          </a:p>
        </p:txBody>
      </p:sp>
    </p:spTree>
    <p:extLst>
      <p:ext uri="{BB962C8B-B14F-4D97-AF65-F5344CB8AC3E}">
        <p14:creationId xmlns:p14="http://schemas.microsoft.com/office/powerpoint/2010/main" val="2013843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Top view of the islet with the house surrounded by coconut trees">
            <a:extLst>
              <a:ext uri="{FF2B5EF4-FFF2-40B4-BE49-F238E27FC236}">
                <a16:creationId xmlns:a16="http://schemas.microsoft.com/office/drawing/2014/main" id="{680FCDD9-0A39-FBF7-E95D-F1A98693EE3C}"/>
              </a:ext>
            </a:extLst>
          </p:cNvPr>
          <p:cNvPicPr>
            <a:picLocks noChangeAspect="1"/>
          </p:cNvPicPr>
          <p:nvPr/>
        </p:nvPicPr>
        <p:blipFill rotWithShape="1">
          <a:blip r:embed="rId2"/>
          <a:srcRect l="33349" r="22219" b="-1"/>
          <a:stretch/>
        </p:blipFill>
        <p:spPr>
          <a:xfrm>
            <a:off x="20" y="10"/>
            <a:ext cx="4564960" cy="6857990"/>
          </a:xfrm>
          <a:prstGeom prst="rect">
            <a:avLst/>
          </a:prstGeom>
        </p:spPr>
      </p:pic>
      <p:sp>
        <p:nvSpPr>
          <p:cNvPr id="3" name="Content Placeholder 2"/>
          <p:cNvSpPr>
            <a:spLocks noGrp="1"/>
          </p:cNvSpPr>
          <p:nvPr>
            <p:ph idx="1"/>
          </p:nvPr>
        </p:nvSpPr>
        <p:spPr>
          <a:xfrm>
            <a:off x="5175504" y="2640692"/>
            <a:ext cx="3364992" cy="3255252"/>
          </a:xfrm>
        </p:spPr>
        <p:txBody>
          <a:bodyPr>
            <a:normAutofit/>
          </a:bodyPr>
          <a:lstStyle/>
          <a:p>
            <a:r>
              <a:rPr lang="en-US" dirty="0"/>
              <a:t> His house was located on a high land on the coast. The village was located on the shore. </a:t>
            </a:r>
            <a:r>
              <a:rPr lang="en-US" dirty="0" err="1"/>
              <a:t>Hamaguchi</a:t>
            </a:r>
            <a:r>
              <a:rPr lang="en-US" dirty="0"/>
              <a:t> could see the village from his house. One evening his family members had gone to the village for a celebration. </a:t>
            </a:r>
            <a:r>
              <a:rPr lang="en-US" dirty="0" err="1"/>
              <a:t>Hamaguchi</a:t>
            </a:r>
            <a:r>
              <a:rPr lang="en-US" dirty="0"/>
              <a:t> was not feeling well so he stayed at home with ten-year-old grandson.</a:t>
            </a:r>
          </a:p>
          <a:p>
            <a:endParaRPr lang="en-US" dirty="0"/>
          </a:p>
        </p:txBody>
      </p:sp>
    </p:spTree>
    <p:extLst>
      <p:ext uri="{BB962C8B-B14F-4D97-AF65-F5344CB8AC3E}">
        <p14:creationId xmlns:p14="http://schemas.microsoft.com/office/powerpoint/2010/main" val="421718237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15</TotalTime>
  <Words>1133</Words>
  <Application>Microsoft Office PowerPoint</Application>
  <PresentationFormat>On-screen Show (4:3)</PresentationFormat>
  <Paragraphs>28</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Gill Sans MT</vt:lpstr>
      <vt:lpstr>Parcel</vt:lpstr>
      <vt:lpstr>Compulsory English (BA-FY)-  A Living God: Patrick Lafcadio Hearn </vt:lpstr>
      <vt:lpstr> A Living God: Patrick Lafcadio Hearn </vt:lpstr>
      <vt:lpstr>INTRODUCTION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Compulsory English (BA-FY)-  Learning from the West: N R Narayan Murthy </dc:title>
  <dc:creator>kishore nakhate</dc:creator>
  <cp:lastModifiedBy>meghana joshi</cp:lastModifiedBy>
  <cp:revision>5</cp:revision>
  <dcterms:created xsi:type="dcterms:W3CDTF">2023-08-04T13:53:50Z</dcterms:created>
  <dcterms:modified xsi:type="dcterms:W3CDTF">2023-08-04T17:54:50Z</dcterms:modified>
</cp:coreProperties>
</file>